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5" r:id="rId1"/>
  </p:sldMasterIdLst>
  <p:notesMasterIdLst>
    <p:notesMasterId r:id="rId22"/>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6" r:id="rId19"/>
    <p:sldId id="277" r:id="rId20"/>
    <p:sldId id="259"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38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B2A04-B225-4BE5-BF7F-B5F3107A5598}" type="datetimeFigureOut">
              <a:rPr lang="en-US" smtClean="0"/>
              <a:t>12/12/2020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0E97B7-3B21-4A26-8052-E3ED32E4C929}" type="slidenum">
              <a:rPr lang="en-US" smtClean="0"/>
              <a:t>‹#›</a:t>
            </a:fld>
            <a:endParaRPr lang="en-US"/>
          </a:p>
        </p:txBody>
      </p:sp>
    </p:spTree>
    <p:extLst>
      <p:ext uri="{BB962C8B-B14F-4D97-AF65-F5344CB8AC3E}">
        <p14:creationId xmlns:p14="http://schemas.microsoft.com/office/powerpoint/2010/main" val="2651964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0E97B7-3B21-4A26-8052-E3ED32E4C929}" type="slidenum">
              <a:rPr lang="en-US" smtClean="0"/>
              <a:t>9</a:t>
            </a:fld>
            <a:endParaRPr lang="en-US"/>
          </a:p>
        </p:txBody>
      </p:sp>
    </p:spTree>
    <p:extLst>
      <p:ext uri="{BB962C8B-B14F-4D97-AF65-F5344CB8AC3E}">
        <p14:creationId xmlns:p14="http://schemas.microsoft.com/office/powerpoint/2010/main" val="255014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ACCF1-0EF2-449A-B8CB-AF9F7323F1A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4E07C46-D9AD-4851-855D-E8565DCF7E2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3840654C-AC51-4A47-8784-AAE02FBCC1CA}"/>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5" name="Footer Placeholder 4">
            <a:extLst>
              <a:ext uri="{FF2B5EF4-FFF2-40B4-BE49-F238E27FC236}">
                <a16:creationId xmlns:a16="http://schemas.microsoft.com/office/drawing/2014/main" id="{846F63F4-188B-4E0C-8C10-035F7B2DCD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8E186E-BD08-4178-9C66-06523D37A62B}"/>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3388389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1452-56D8-4989-9267-902A84AA5A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9EDFE1-20FF-443F-A994-2641BF89C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88E069-D983-4E89-A8DD-B7395A9F8254}"/>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5" name="Footer Placeholder 4">
            <a:extLst>
              <a:ext uri="{FF2B5EF4-FFF2-40B4-BE49-F238E27FC236}">
                <a16:creationId xmlns:a16="http://schemas.microsoft.com/office/drawing/2014/main" id="{480D1228-7783-4A4F-AFCE-6236492A7DA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B4472E-C1E6-4597-BF41-B6B54152F32C}"/>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163006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F763C-875E-4E35-845D-F514E567B26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D02258-8AE6-447D-831B-BF714AC72AD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50A1F-3947-489B-8998-D2A2F7F44914}"/>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5" name="Footer Placeholder 4">
            <a:extLst>
              <a:ext uri="{FF2B5EF4-FFF2-40B4-BE49-F238E27FC236}">
                <a16:creationId xmlns:a16="http://schemas.microsoft.com/office/drawing/2014/main" id="{26B5102D-3217-4BC0-A62E-613AF64C8D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7FE650-7355-45E2-BE86-1181706F7484}"/>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351740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A79F-9C08-40DF-B982-99B9BB5111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0C0348-52E8-4934-824E-8C1796B94A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16CE8F-D40D-4665-9A9A-89B5FB01FA4F}"/>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5" name="Footer Placeholder 4">
            <a:extLst>
              <a:ext uri="{FF2B5EF4-FFF2-40B4-BE49-F238E27FC236}">
                <a16:creationId xmlns:a16="http://schemas.microsoft.com/office/drawing/2014/main" id="{D8EED520-A749-4E98-B65A-FA6DE44169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B0C3F1-00A0-4130-9CEA-17A7B38EA7C2}"/>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1658658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578CA-D140-48CA-A3D3-41AB1575534C}"/>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18FC101-0302-4E00-A025-169E149B8AD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D7B9C3-6BE2-4A92-8472-0B4F17006751}"/>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5" name="Footer Placeholder 4">
            <a:extLst>
              <a:ext uri="{FF2B5EF4-FFF2-40B4-BE49-F238E27FC236}">
                <a16:creationId xmlns:a16="http://schemas.microsoft.com/office/drawing/2014/main" id="{A4F56998-8196-45C7-99E7-A5DDB0773E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3B0E7D-56CD-4DE0-9DBD-03C13E0A0B07}"/>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519120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91BA-0959-4C10-BAF4-265898330E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BEDACB-09C1-4C4C-BAFE-CE24EEF9C37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DB61F6-B868-48CF-8D09-4D74C8A6707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64C2F3-1B8B-440C-B42E-B792EB377712}"/>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6" name="Footer Placeholder 5">
            <a:extLst>
              <a:ext uri="{FF2B5EF4-FFF2-40B4-BE49-F238E27FC236}">
                <a16:creationId xmlns:a16="http://schemas.microsoft.com/office/drawing/2014/main" id="{0DC4E358-AF46-4935-9CB4-87FE4F6FB8B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10066F-A7F4-417A-A6BB-BF4BCB34D5D5}"/>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4125948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635BB-0F67-473C-BDD2-3B61D54AA2BE}"/>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F551FE-5748-4B3F-950F-86D7B565D56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4BBE87C-4E32-48A8-86B2-1A870A5DB5B3}"/>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B8D5EA-7584-42F2-82BE-D945E6147B2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52D3D22-BF3A-456C-9A1A-5B5000B0E02F}"/>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5A1603-DC4A-4602-A961-82B786B2DBD3}"/>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8" name="Footer Placeholder 7">
            <a:extLst>
              <a:ext uri="{FF2B5EF4-FFF2-40B4-BE49-F238E27FC236}">
                <a16:creationId xmlns:a16="http://schemas.microsoft.com/office/drawing/2014/main" id="{401B414B-4D09-4EB3-8D86-AD36D20600D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3437EEB-29F7-4EFA-A466-60D316A8F126}"/>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1821921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536E-EB4E-4D53-9516-7FF80DB617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57BC97-95F5-4A7E-91BE-51CC72CF3D37}"/>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4" name="Footer Placeholder 3">
            <a:extLst>
              <a:ext uri="{FF2B5EF4-FFF2-40B4-BE49-F238E27FC236}">
                <a16:creationId xmlns:a16="http://schemas.microsoft.com/office/drawing/2014/main" id="{DC89EA70-0847-4778-93FB-326E7A8925E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5AD6053-F41A-497D-A4F1-11D9146E3E6F}"/>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25735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A4ED97-148C-4873-9D08-1019034339EB}"/>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3" name="Footer Placeholder 2">
            <a:extLst>
              <a:ext uri="{FF2B5EF4-FFF2-40B4-BE49-F238E27FC236}">
                <a16:creationId xmlns:a16="http://schemas.microsoft.com/office/drawing/2014/main" id="{AEE65750-EB17-46E6-A26B-208DD64121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12AF11E-DFFF-421E-B530-38B35D491BA1}"/>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18219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C335F-06B5-4756-A274-9D316C0A3A31}"/>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B045614-5536-4C63-B9AD-8F69A8C1EEF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04C39A-DCA1-4916-AECA-FE1477372E2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C57F0C7-957D-4043-B558-D14D71CE16A3}"/>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6" name="Footer Placeholder 5">
            <a:extLst>
              <a:ext uri="{FF2B5EF4-FFF2-40B4-BE49-F238E27FC236}">
                <a16:creationId xmlns:a16="http://schemas.microsoft.com/office/drawing/2014/main" id="{F13F162A-6BE5-4DF2-9E27-0EC7B15977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1E01577-A888-4E87-B6EB-229B4E085136}"/>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4186542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3FF9-73FD-47C0-8872-3BD81556141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56B9036-4FFD-4129-AEE4-940FBDBFE04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B156D68-7163-4C2C-9DE7-7E3E51A7077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54ED1F8-154B-4BEF-872C-8C8AEBA54802}"/>
              </a:ext>
            </a:extLst>
          </p:cNvPr>
          <p:cNvSpPr>
            <a:spLocks noGrp="1"/>
          </p:cNvSpPr>
          <p:nvPr>
            <p:ph type="dt" sz="half" idx="10"/>
          </p:nvPr>
        </p:nvSpPr>
        <p:spPr/>
        <p:txBody>
          <a:bodyPr/>
          <a:lstStyle/>
          <a:p>
            <a:fld id="{37B0890D-01E6-49DF-A341-A670F1E2DAD4}" type="datetimeFigureOut">
              <a:rPr lang="en-US" smtClean="0"/>
              <a:t>12/12/2020</a:t>
            </a:fld>
            <a:endParaRPr lang="en-GB"/>
          </a:p>
        </p:txBody>
      </p:sp>
      <p:sp>
        <p:nvSpPr>
          <p:cNvPr id="6" name="Footer Placeholder 5">
            <a:extLst>
              <a:ext uri="{FF2B5EF4-FFF2-40B4-BE49-F238E27FC236}">
                <a16:creationId xmlns:a16="http://schemas.microsoft.com/office/drawing/2014/main" id="{63372622-4B6B-4D6D-8FE3-3FAB3E9FFF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AD7CC0-44FB-4FCE-9471-A9B03A48EB21}"/>
              </a:ext>
            </a:extLst>
          </p:cNvPr>
          <p:cNvSpPr>
            <a:spLocks noGrp="1"/>
          </p:cNvSpPr>
          <p:nvPr>
            <p:ph type="sldNum" sz="quarter" idx="12"/>
          </p:nvPr>
        </p:nvSpPr>
        <p:spPr/>
        <p:txBody>
          <a:bodyPr/>
          <a:lstStyle/>
          <a:p>
            <a:fld id="{C6B47EBE-58BF-4AF9-A807-E2BB9297F3D6}" type="slidenum">
              <a:rPr lang="en-GB" smtClean="0"/>
              <a:t>‹#›</a:t>
            </a:fld>
            <a:endParaRPr lang="en-GB"/>
          </a:p>
        </p:txBody>
      </p:sp>
    </p:spTree>
    <p:extLst>
      <p:ext uri="{BB962C8B-B14F-4D97-AF65-F5344CB8AC3E}">
        <p14:creationId xmlns:p14="http://schemas.microsoft.com/office/powerpoint/2010/main" val="52855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4100A6-904F-4122-B2DE-FC0945FAE26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39E1B0-BA11-426C-9B07-473D868B411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F606E6-4757-4417-A75C-25143963F72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7B0890D-01E6-49DF-A341-A670F1E2DAD4}" type="datetimeFigureOut">
              <a:rPr lang="en-US" smtClean="0"/>
              <a:t>12/12/2020</a:t>
            </a:fld>
            <a:endParaRPr lang="en-GB"/>
          </a:p>
        </p:txBody>
      </p:sp>
      <p:sp>
        <p:nvSpPr>
          <p:cNvPr id="5" name="Footer Placeholder 4">
            <a:extLst>
              <a:ext uri="{FF2B5EF4-FFF2-40B4-BE49-F238E27FC236}">
                <a16:creationId xmlns:a16="http://schemas.microsoft.com/office/drawing/2014/main" id="{86394C81-FB1E-4C47-94BC-E63076ECEF2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9F57CF6-EB62-439A-955B-F5E051A304E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B47EBE-58BF-4AF9-A807-E2BB9297F3D6}" type="slidenum">
              <a:rPr lang="en-GB" smtClean="0"/>
              <a:t>‹#›</a:t>
            </a:fld>
            <a:endParaRPr lang="en-GB"/>
          </a:p>
        </p:txBody>
      </p:sp>
    </p:spTree>
    <p:extLst>
      <p:ext uri="{BB962C8B-B14F-4D97-AF65-F5344CB8AC3E}">
        <p14:creationId xmlns:p14="http://schemas.microsoft.com/office/powerpoint/2010/main" val="1955079782"/>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0"/>
            <a:ext cx="7772400" cy="1241425"/>
          </a:xfrm>
        </p:spPr>
        <p:txBody>
          <a:bodyPr>
            <a:normAutofit/>
          </a:bodyPr>
          <a:lstStyle/>
          <a:p>
            <a:r>
              <a:rPr lang="en-US" sz="3200" dirty="0"/>
              <a:t>UE19CS204 – Web Technologies</a:t>
            </a:r>
            <a:br>
              <a:rPr lang="en-US" sz="3200" dirty="0"/>
            </a:br>
            <a:r>
              <a:rPr lang="en-US" sz="3200" dirty="0"/>
              <a:t>Mini Project</a:t>
            </a:r>
            <a:endParaRPr lang="en-GB" sz="3200" dirty="0"/>
          </a:p>
        </p:txBody>
      </p:sp>
      <p:sp>
        <p:nvSpPr>
          <p:cNvPr id="3" name="Subtitle 2"/>
          <p:cNvSpPr>
            <a:spLocks noGrp="1"/>
          </p:cNvSpPr>
          <p:nvPr>
            <p:ph type="subTitle" idx="1"/>
          </p:nvPr>
        </p:nvSpPr>
        <p:spPr>
          <a:xfrm>
            <a:off x="990600" y="4038600"/>
            <a:ext cx="7086600" cy="1752600"/>
          </a:xfrm>
        </p:spPr>
        <p:txBody>
          <a:bodyPr>
            <a:normAutofit fontScale="92500" lnSpcReduction="10000"/>
          </a:bodyPr>
          <a:lstStyle/>
          <a:p>
            <a:r>
              <a:rPr lang="en-US" sz="2800" dirty="0"/>
              <a:t>Section – E</a:t>
            </a:r>
          </a:p>
          <a:p>
            <a:r>
              <a:rPr lang="en-US" sz="2800" dirty="0" err="1"/>
              <a:t>Raeesa</a:t>
            </a:r>
            <a:r>
              <a:rPr lang="en-US" sz="2800" dirty="0"/>
              <a:t> </a:t>
            </a:r>
            <a:r>
              <a:rPr lang="en-US" sz="2800" dirty="0" err="1"/>
              <a:t>Tanseen</a:t>
            </a:r>
            <a:r>
              <a:rPr lang="en-US" sz="2800" dirty="0"/>
              <a:t>         PES2UG19CS310</a:t>
            </a:r>
          </a:p>
          <a:p>
            <a:r>
              <a:rPr lang="en-US" sz="2800" dirty="0"/>
              <a:t>Prachi </a:t>
            </a:r>
            <a:r>
              <a:rPr lang="en-US" sz="2800" dirty="0" err="1"/>
              <a:t>Sengar</a:t>
            </a:r>
            <a:r>
              <a:rPr lang="en-US" sz="2800" dirty="0"/>
              <a:t>             PES2UG19CS285</a:t>
            </a:r>
          </a:p>
          <a:p>
            <a:r>
              <a:rPr lang="en-US" sz="2800" dirty="0" err="1"/>
              <a:t>Nithin</a:t>
            </a:r>
            <a:r>
              <a:rPr lang="en-US" sz="2800" dirty="0"/>
              <a:t> Francis Alfred  PES2UG19CS267</a:t>
            </a:r>
          </a:p>
        </p:txBody>
      </p:sp>
      <p:sp>
        <p:nvSpPr>
          <p:cNvPr id="1030" name="AutoShape 6" descr="PES University - Home | Facebo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7" name="Picture 6" descr="index.png"/>
          <p:cNvPicPr>
            <a:picLocks noChangeAspect="1"/>
          </p:cNvPicPr>
          <p:nvPr/>
        </p:nvPicPr>
        <p:blipFill>
          <a:blip r:embed="rId2"/>
          <a:stretch>
            <a:fillRect/>
          </a:stretch>
        </p:blipFill>
        <p:spPr>
          <a:xfrm>
            <a:off x="3729038" y="0"/>
            <a:ext cx="1685925" cy="1685925"/>
          </a:xfrm>
          <a:prstGeom prst="rect">
            <a:avLst/>
          </a:prstGeom>
        </p:spPr>
      </p:pic>
      <p:sp>
        <p:nvSpPr>
          <p:cNvPr id="8" name="Subtitle 2"/>
          <p:cNvSpPr txBox="1">
            <a:spLocks/>
          </p:cNvSpPr>
          <p:nvPr/>
        </p:nvSpPr>
        <p:spPr>
          <a:xfrm>
            <a:off x="1143000" y="6015135"/>
            <a:ext cx="7086600" cy="533400"/>
          </a:xfrm>
          <a:prstGeom prst="rect">
            <a:avLst/>
          </a:prstGeom>
        </p:spPr>
        <p:txBody>
          <a:bodyPr vert="horz" lIns="91440" tIns="45720" rIns="91440" bIns="45720" rtlCol="0">
            <a:normAutofit fontScale="77500" lnSpcReduction="200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a:ln>
                  <a:noFill/>
                </a:ln>
                <a:solidFill>
                  <a:schemeClr val="tx1">
                    <a:tint val="75000"/>
                  </a:schemeClr>
                </a:solidFill>
                <a:effectLst/>
                <a:uLnTx/>
                <a:uFillTx/>
                <a:latin typeface="+mn-lt"/>
                <a:ea typeface="+mn-ea"/>
                <a:cs typeface="+mn-cs"/>
              </a:rPr>
              <a:t>GITHUB Link - https://github.com/raeesatanseen/webtech </a:t>
            </a:r>
            <a:endParaRPr kumimoji="0" lang="en-GB" sz="28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itle 1"/>
          <p:cNvSpPr txBox="1">
            <a:spLocks/>
          </p:cNvSpPr>
          <p:nvPr/>
        </p:nvSpPr>
        <p:spPr>
          <a:xfrm>
            <a:off x="685800" y="2895600"/>
            <a:ext cx="7772400" cy="914400"/>
          </a:xfrm>
          <a:prstGeom prst="rect">
            <a:avLst/>
          </a:prstGeom>
        </p:spPr>
        <p:txBody>
          <a:bodyPr vert="horz" lIns="91440" tIns="45720" rIns="91440" bIns="45720" rtlCol="0" anchor="ctr">
            <a:normAutofit fontScale="70000" lnSpcReduction="20000"/>
          </a:bodyPr>
          <a:lstStyle/>
          <a:p>
            <a:pPr algn="ctr"/>
            <a:r>
              <a:rPr kumimoji="0" lang="en-US" sz="3200" b="0" i="0" u="none" strike="noStrike" kern="1200" cap="none" spc="0" normalizeH="0" baseline="0" noProof="0" dirty="0">
                <a:ln>
                  <a:noFill/>
                </a:ln>
                <a:solidFill>
                  <a:schemeClr val="tx1"/>
                </a:solidFill>
                <a:effectLst/>
                <a:uLnTx/>
                <a:uFillTx/>
                <a:latin typeface="+mj-lt"/>
                <a:ea typeface="+mj-ea"/>
                <a:cs typeface="+mj-cs"/>
              </a:rPr>
              <a:t>Project</a:t>
            </a:r>
            <a:r>
              <a:rPr kumimoji="0" lang="en-US" sz="3200" b="0" i="0" u="none" strike="noStrike" kern="1200" cap="none" spc="0" normalizeH="0" noProof="0" dirty="0">
                <a:ln>
                  <a:noFill/>
                </a:ln>
                <a:solidFill>
                  <a:schemeClr val="tx1"/>
                </a:solidFill>
                <a:effectLst/>
                <a:uLnTx/>
                <a:uFillTx/>
                <a:latin typeface="+mj-lt"/>
                <a:ea typeface="+mj-ea"/>
                <a:cs typeface="+mj-cs"/>
              </a:rPr>
              <a:t> Title -</a:t>
            </a:r>
            <a:r>
              <a:rPr lang="en-IN" sz="4100" b="1" dirty="0">
                <a:solidFill>
                  <a:srgbClr val="00000A"/>
                </a:solidFill>
                <a:effectLst/>
                <a:latin typeface="Times New Roman" panose="02020603050405020304" pitchFamily="18" charset="0"/>
                <a:ea typeface="Noto Sans CJK SC Regular"/>
                <a:cs typeface="FreeSans"/>
              </a:rPr>
              <a:t>Event ticket selling</a:t>
            </a:r>
            <a:endParaRPr lang="en-IN" sz="4100" dirty="0">
              <a:solidFill>
                <a:srgbClr val="00000A"/>
              </a:solidFill>
              <a:effectLst/>
              <a:latin typeface="Liberation Serif"/>
              <a:ea typeface="Noto Sans CJK SC Regular"/>
              <a:cs typeface="FreeSans"/>
            </a:endParaRPr>
          </a:p>
          <a:p>
            <a:r>
              <a:rPr lang="en-IN" sz="1800" b="1" dirty="0">
                <a:solidFill>
                  <a:srgbClr val="00000A"/>
                </a:solidFill>
                <a:effectLst/>
                <a:latin typeface="Times New Roman" panose="02020603050405020304" pitchFamily="18" charset="0"/>
                <a:ea typeface="Noto Sans CJK SC Regular"/>
                <a:cs typeface="FreeSans"/>
              </a:rPr>
              <a:t> </a:t>
            </a:r>
            <a:endParaRPr lang="en-IN" sz="1800" dirty="0">
              <a:solidFill>
                <a:srgbClr val="00000A"/>
              </a:solidFill>
              <a:effectLst/>
              <a:latin typeface="Liberation Serif"/>
              <a:ea typeface="Noto Sans CJK SC Regular"/>
              <a:cs typeface="FreeSan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noProof="0" dirty="0">
                <a:ln>
                  <a:noFill/>
                </a:ln>
                <a:solidFill>
                  <a:schemeClr val="tx1"/>
                </a:solidFill>
                <a:effectLst/>
                <a:uLnTx/>
                <a:uFillTx/>
                <a:latin typeface="+mj-lt"/>
                <a:ea typeface="+mj-ea"/>
                <a:cs typeface="+mj-cs"/>
              </a:rPr>
              <a:t> </a:t>
            </a:r>
            <a:endParaRPr kumimoji="0" lang="en-GB" sz="32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in page</a:t>
            </a:r>
            <a:endParaRPr lang="en-GB" dirty="0"/>
          </a:p>
        </p:txBody>
      </p:sp>
      <p:pic>
        <p:nvPicPr>
          <p:cNvPr id="4" name="Content Placeholder 3">
            <a:extLst>
              <a:ext uri="{FF2B5EF4-FFF2-40B4-BE49-F238E27FC236}">
                <a16:creationId xmlns:a16="http://schemas.microsoft.com/office/drawing/2014/main" id="{E873DD7B-B6EF-46AF-A948-502EC094F928}"/>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271230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 up page</a:t>
            </a:r>
            <a:endParaRPr lang="en-GB" dirty="0"/>
          </a:p>
        </p:txBody>
      </p:sp>
      <p:pic>
        <p:nvPicPr>
          <p:cNvPr id="11" name="Content Placeholder 10">
            <a:extLst>
              <a:ext uri="{FF2B5EF4-FFF2-40B4-BE49-F238E27FC236}">
                <a16:creationId xmlns:a16="http://schemas.microsoft.com/office/drawing/2014/main" id="{F84EC55E-BFB6-4CC6-8ADE-FF34FED2867B}"/>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1974951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Forgot password page</a:t>
            </a:r>
            <a:endParaRPr lang="en-GB" dirty="0"/>
          </a:p>
        </p:txBody>
      </p:sp>
      <p:pic>
        <p:nvPicPr>
          <p:cNvPr id="8" name="Content Placeholder 7">
            <a:extLst>
              <a:ext uri="{FF2B5EF4-FFF2-40B4-BE49-F238E27FC236}">
                <a16:creationId xmlns:a16="http://schemas.microsoft.com/office/drawing/2014/main" id="{60B8AA8C-02AF-44BB-96D8-FD936C44F8B6}"/>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225229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description page</a:t>
            </a:r>
            <a:endParaRPr lang="en-GB" dirty="0"/>
          </a:p>
        </p:txBody>
      </p:sp>
      <p:pic>
        <p:nvPicPr>
          <p:cNvPr id="6" name="Content Placeholder 5">
            <a:extLst>
              <a:ext uri="{FF2B5EF4-FFF2-40B4-BE49-F238E27FC236}">
                <a16:creationId xmlns:a16="http://schemas.microsoft.com/office/drawing/2014/main" id="{2DC2C2E5-BCCB-43A4-B368-A20B7B5B2D32}"/>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755350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 and changing quantity</a:t>
            </a:r>
            <a:endParaRPr lang="en-GB" dirty="0"/>
          </a:p>
        </p:txBody>
      </p:sp>
      <p:pic>
        <p:nvPicPr>
          <p:cNvPr id="7" name="Content Placeholder 6">
            <a:extLst>
              <a:ext uri="{FF2B5EF4-FFF2-40B4-BE49-F238E27FC236}">
                <a16:creationId xmlns:a16="http://schemas.microsoft.com/office/drawing/2014/main" id="{39F31404-4603-4529-B128-D239D16DEDEB}"/>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646976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Entering order details</a:t>
            </a:r>
            <a:endParaRPr lang="en-GB" dirty="0"/>
          </a:p>
        </p:txBody>
      </p:sp>
      <p:pic>
        <p:nvPicPr>
          <p:cNvPr id="6" name="Content Placeholder 5">
            <a:extLst>
              <a:ext uri="{FF2B5EF4-FFF2-40B4-BE49-F238E27FC236}">
                <a16:creationId xmlns:a16="http://schemas.microsoft.com/office/drawing/2014/main" id="{E3DC56CA-B1F4-4E7A-BCF9-2168A23B5F4A}"/>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532324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Booking summary</a:t>
            </a:r>
            <a:endParaRPr lang="en-GB" dirty="0"/>
          </a:p>
        </p:txBody>
      </p:sp>
      <p:pic>
        <p:nvPicPr>
          <p:cNvPr id="7" name="Content Placeholder 6">
            <a:extLst>
              <a:ext uri="{FF2B5EF4-FFF2-40B4-BE49-F238E27FC236}">
                <a16:creationId xmlns:a16="http://schemas.microsoft.com/office/drawing/2014/main" id="{F2BC9806-BEEB-40EE-A0D6-5CFE87D3547A}"/>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43068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Payment options</a:t>
            </a:r>
            <a:endParaRPr lang="en-GB" dirty="0"/>
          </a:p>
        </p:txBody>
      </p:sp>
      <p:pic>
        <p:nvPicPr>
          <p:cNvPr id="6" name="Content Placeholder 5">
            <a:extLst>
              <a:ext uri="{FF2B5EF4-FFF2-40B4-BE49-F238E27FC236}">
                <a16:creationId xmlns:a16="http://schemas.microsoft.com/office/drawing/2014/main" id="{EE179808-EDE5-4FA9-B948-796374162781}"/>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2801211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Booking confirmation page</a:t>
            </a:r>
            <a:endParaRPr lang="en-GB" dirty="0"/>
          </a:p>
        </p:txBody>
      </p:sp>
      <p:pic>
        <p:nvPicPr>
          <p:cNvPr id="7" name="Content Placeholder 6">
            <a:extLst>
              <a:ext uri="{FF2B5EF4-FFF2-40B4-BE49-F238E27FC236}">
                <a16:creationId xmlns:a16="http://schemas.microsoft.com/office/drawing/2014/main" id="{CD9F6382-9AA2-466A-A2B1-8C5F5FFEB6D3}"/>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19610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orders page</a:t>
            </a:r>
            <a:endParaRPr lang="en-GB" dirty="0"/>
          </a:p>
        </p:txBody>
      </p:sp>
      <p:pic>
        <p:nvPicPr>
          <p:cNvPr id="6" name="Content Placeholder 5">
            <a:extLst>
              <a:ext uri="{FF2B5EF4-FFF2-40B4-BE49-F238E27FC236}">
                <a16:creationId xmlns:a16="http://schemas.microsoft.com/office/drawing/2014/main" id="{34F8CFB8-B220-4434-B87B-B63C7C76948F}"/>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113874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5307"/>
            <a:ext cx="8229600" cy="1143000"/>
          </a:xfrm>
        </p:spPr>
        <p:txBody>
          <a:bodyPr/>
          <a:lstStyle/>
          <a:p>
            <a:r>
              <a:rPr lang="en-US" dirty="0"/>
              <a:t>Abstract</a:t>
            </a:r>
            <a:endParaRPr lang="en-GB" dirty="0"/>
          </a:p>
        </p:txBody>
      </p:sp>
      <p:sp>
        <p:nvSpPr>
          <p:cNvPr id="3" name="Content Placeholder 2"/>
          <p:cNvSpPr>
            <a:spLocks noGrp="1"/>
          </p:cNvSpPr>
          <p:nvPr>
            <p:ph idx="1"/>
          </p:nvPr>
        </p:nvSpPr>
        <p:spPr>
          <a:xfrm>
            <a:off x="477416" y="1981200"/>
            <a:ext cx="8229600" cy="4525963"/>
          </a:xfrm>
        </p:spPr>
        <p:txBody>
          <a:bodyPr>
            <a:normAutofit fontScale="85000" lnSpcReduction="20000"/>
          </a:bodyPr>
          <a:lstStyle/>
          <a:p>
            <a:r>
              <a:rPr lang="en-IN" sz="2000" dirty="0">
                <a:solidFill>
                  <a:srgbClr val="00000A"/>
                </a:solidFill>
                <a:effectLst/>
                <a:latin typeface="Times New Roman" panose="02020603050405020304" pitchFamily="18" charset="0"/>
                <a:ea typeface="Noto Sans CJK SC Regular"/>
                <a:cs typeface="FreeSans"/>
              </a:rPr>
              <a:t>Searching for tickets for different events is cumbersome and time consuming. Time and resources may not be available to collect information about the event and then book tickets before they are sold out. Our web application is an e-commerce platform where users can book their tickets for different events, without hassle.</a:t>
            </a:r>
          </a:p>
          <a:p>
            <a:r>
              <a:rPr lang="en-IN" sz="2000" dirty="0">
                <a:solidFill>
                  <a:srgbClr val="00000A"/>
                </a:solidFill>
                <a:latin typeface="Times New Roman" panose="02020603050405020304" pitchFamily="18" charset="0"/>
                <a:ea typeface="Noto Sans CJK SC Regular"/>
                <a:cs typeface="FreeSans"/>
              </a:rPr>
              <a:t>We have made this fully functional website using MERN stack.</a:t>
            </a:r>
            <a:endParaRPr lang="en-IN" sz="2000" dirty="0">
              <a:solidFill>
                <a:srgbClr val="00000A"/>
              </a:solidFill>
              <a:effectLst/>
              <a:latin typeface="Liberation Serif"/>
              <a:ea typeface="Noto Sans CJK SC Regular"/>
              <a:cs typeface="FreeSans"/>
            </a:endParaRPr>
          </a:p>
          <a:p>
            <a:r>
              <a:rPr lang="en-IN" sz="2000" dirty="0">
                <a:solidFill>
                  <a:srgbClr val="00000A"/>
                </a:solidFill>
                <a:effectLst/>
                <a:latin typeface="Times New Roman" panose="02020603050405020304" pitchFamily="18" charset="0"/>
                <a:ea typeface="Noto Sans CJK SC Regular"/>
                <a:cs typeface="FreeSans"/>
              </a:rPr>
              <a:t>There is a Log in page for existing users and Register page for new users.</a:t>
            </a:r>
          </a:p>
          <a:p>
            <a:r>
              <a:rPr lang="en-IN" sz="2000" dirty="0">
                <a:solidFill>
                  <a:srgbClr val="00000A"/>
                </a:solidFill>
                <a:effectLst/>
                <a:latin typeface="Times New Roman" panose="02020603050405020304" pitchFamily="18" charset="0"/>
                <a:ea typeface="Noto Sans CJK SC Regular"/>
                <a:cs typeface="FreeSans"/>
              </a:rPr>
              <a:t>Home page </a:t>
            </a:r>
            <a:r>
              <a:rPr lang="en-IN" sz="2000" dirty="0">
                <a:solidFill>
                  <a:srgbClr val="00000A"/>
                </a:solidFill>
                <a:latin typeface="Times New Roman" panose="02020603050405020304" pitchFamily="18" charset="0"/>
                <a:ea typeface="Noto Sans CJK SC Regular"/>
                <a:cs typeface="FreeSans"/>
              </a:rPr>
              <a:t>lists </a:t>
            </a:r>
            <a:r>
              <a:rPr lang="en-IN" sz="2000" dirty="0">
                <a:solidFill>
                  <a:srgbClr val="00000A"/>
                </a:solidFill>
                <a:effectLst/>
                <a:latin typeface="Times New Roman" panose="02020603050405020304" pitchFamily="18" charset="0"/>
                <a:ea typeface="Noto Sans CJK SC Regular"/>
                <a:cs typeface="FreeSans"/>
              </a:rPr>
              <a:t>all the upcoming events, which can be filtered based on the ticket price from low to high or high to low. </a:t>
            </a:r>
          </a:p>
          <a:p>
            <a:r>
              <a:rPr lang="en-IN" sz="2000" dirty="0">
                <a:solidFill>
                  <a:srgbClr val="00000A"/>
                </a:solidFill>
                <a:effectLst/>
                <a:latin typeface="Times New Roman" panose="02020603050405020304" pitchFamily="18" charset="0"/>
                <a:ea typeface="Noto Sans CJK SC Regular"/>
                <a:cs typeface="FreeSans"/>
              </a:rPr>
              <a:t>Filtering can also be done based on event category. On clicking on an event, its description and details are given. </a:t>
            </a:r>
          </a:p>
          <a:p>
            <a:r>
              <a:rPr lang="en-IN" sz="2000" dirty="0">
                <a:solidFill>
                  <a:srgbClr val="00000A"/>
                </a:solidFill>
                <a:latin typeface="Times New Roman" panose="02020603050405020304" pitchFamily="18" charset="0"/>
                <a:ea typeface="Noto Sans CJK SC Regular"/>
                <a:cs typeface="FreeSans"/>
              </a:rPr>
              <a:t>Tickets for multiple desired events can be added to cart</a:t>
            </a:r>
            <a:r>
              <a:rPr lang="en-IN" sz="2000" dirty="0">
                <a:solidFill>
                  <a:srgbClr val="00000A"/>
                </a:solidFill>
                <a:effectLst/>
                <a:latin typeface="Times New Roman" panose="02020603050405020304" pitchFamily="18" charset="0"/>
                <a:ea typeface="Noto Sans CJK SC Regular"/>
                <a:cs typeface="FreeSans"/>
              </a:rPr>
              <a:t> and their quantity can be changed.</a:t>
            </a:r>
          </a:p>
          <a:p>
            <a:r>
              <a:rPr lang="en-IN" sz="2000" dirty="0">
                <a:solidFill>
                  <a:srgbClr val="00000A"/>
                </a:solidFill>
                <a:effectLst/>
                <a:latin typeface="Times New Roman" panose="02020603050405020304" pitchFamily="18" charset="0"/>
                <a:ea typeface="Noto Sans CJK SC Regular"/>
                <a:cs typeface="FreeSans"/>
              </a:rPr>
              <a:t>Previously saved ticket recipients’ name and contact details are available or new ticket recipient details can be entered while booking tickets.</a:t>
            </a:r>
          </a:p>
          <a:p>
            <a:r>
              <a:rPr lang="en-IN" sz="2000" dirty="0">
                <a:solidFill>
                  <a:srgbClr val="00000A"/>
                </a:solidFill>
                <a:effectLst/>
                <a:latin typeface="Times New Roman" panose="02020603050405020304" pitchFamily="18" charset="0"/>
                <a:ea typeface="Noto Sans CJK SC Regular"/>
                <a:cs typeface="FreeSans"/>
              </a:rPr>
              <a:t>A booking summary is shown before confirming the payment mode on the booking page.</a:t>
            </a:r>
          </a:p>
          <a:p>
            <a:r>
              <a:rPr lang="en-IN" sz="2000" dirty="0">
                <a:solidFill>
                  <a:srgbClr val="00000A"/>
                </a:solidFill>
                <a:effectLst/>
                <a:latin typeface="Times New Roman" panose="02020603050405020304" pitchFamily="18" charset="0"/>
                <a:ea typeface="Noto Sans CJK SC Regular"/>
                <a:cs typeface="FreeSans"/>
              </a:rPr>
              <a:t>On confirming the order, the website routes to a ticket confirmation page.</a:t>
            </a:r>
          </a:p>
          <a:p>
            <a:r>
              <a:rPr lang="en-IN" sz="2000" dirty="0">
                <a:solidFill>
                  <a:srgbClr val="00000A"/>
                </a:solidFill>
                <a:latin typeface="Times New Roman" panose="02020603050405020304" pitchFamily="18" charset="0"/>
                <a:ea typeface="Noto Sans CJK SC Regular"/>
                <a:cs typeface="FreeSans"/>
              </a:rPr>
              <a:t>After logging in, there is also an option to view the </a:t>
            </a:r>
            <a:r>
              <a:rPr lang="en-IN" sz="2000" dirty="0">
                <a:solidFill>
                  <a:srgbClr val="00000A"/>
                </a:solidFill>
                <a:effectLst/>
                <a:latin typeface="Times New Roman" panose="02020603050405020304" pitchFamily="18" charset="0"/>
                <a:ea typeface="Noto Sans CJK SC Regular"/>
                <a:cs typeface="FreeSans"/>
              </a:rPr>
              <a:t>previous transactions and the status of orders for that user.</a:t>
            </a:r>
            <a:endParaRPr lang="en-IN" sz="2000" dirty="0">
              <a:solidFill>
                <a:srgbClr val="00000A"/>
              </a:solidFill>
              <a:effectLst/>
              <a:latin typeface="Liberation Serif"/>
              <a:ea typeface="Noto Sans CJK SC Regular"/>
              <a:cs typeface="FreeSans"/>
            </a:endParaRPr>
          </a:p>
          <a:p>
            <a:endParaRPr lang="en-IN" sz="2000" dirty="0">
              <a:solidFill>
                <a:srgbClr val="00000A"/>
              </a:solidFill>
              <a:effectLst/>
              <a:latin typeface="Liberation Serif"/>
              <a:ea typeface="Noto Sans CJK SC Regular"/>
              <a:cs typeface="FreeSans"/>
            </a:endParaRPr>
          </a:p>
          <a:p>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Member Contributions</a:t>
            </a:r>
            <a:endParaRPr lang="en-GB" dirty="0"/>
          </a:p>
        </p:txBody>
      </p:sp>
      <p:sp>
        <p:nvSpPr>
          <p:cNvPr id="3" name="Content Placeholder 2"/>
          <p:cNvSpPr>
            <a:spLocks noGrp="1"/>
          </p:cNvSpPr>
          <p:nvPr>
            <p:ph idx="1"/>
          </p:nvPr>
        </p:nvSpPr>
        <p:spPr/>
        <p:txBody>
          <a:bodyPr/>
          <a:lstStyle/>
          <a:p>
            <a:r>
              <a:rPr lang="en-GB" dirty="0"/>
              <a:t>All three members worked on the entire website.</a:t>
            </a:r>
          </a:p>
          <a:p>
            <a:r>
              <a:rPr lang="en-GB" dirty="0"/>
              <a:t>Prachi focussed on frontend and wrote html and styling of the website.</a:t>
            </a:r>
          </a:p>
          <a:p>
            <a:r>
              <a:rPr lang="en-GB" dirty="0" err="1"/>
              <a:t>Nithin</a:t>
            </a:r>
            <a:r>
              <a:rPr lang="en-GB" dirty="0"/>
              <a:t> focussed on the backend routes and middleware</a:t>
            </a:r>
          </a:p>
          <a:p>
            <a:r>
              <a:rPr lang="en-GB" dirty="0"/>
              <a:t>Raeesa worked on parts of both front end and backend by coding the react components and functions as well as the </a:t>
            </a:r>
            <a:r>
              <a:rPr lang="en-GB" dirty="0" err="1"/>
              <a:t>api</a:t>
            </a:r>
            <a:r>
              <a:rPr lang="en-GB" dirty="0"/>
              <a:t>, schema  and helped with routes.</a:t>
            </a:r>
          </a:p>
          <a:p>
            <a:endParaRPr lang="en-GB" dirty="0"/>
          </a:p>
          <a:p>
            <a:endParaRPr lang="en-GB" dirty="0"/>
          </a:p>
          <a:p>
            <a:endParaRPr lang="en-GB" dirty="0"/>
          </a:p>
          <a:p>
            <a:pPr marL="0" indent="0">
              <a:buNone/>
            </a:pPr>
            <a:r>
              <a:rPr lang="en-GB" dirty="0"/>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Technologies Used</a:t>
            </a:r>
            <a:endParaRPr lang="en-GB" dirty="0"/>
          </a:p>
        </p:txBody>
      </p:sp>
      <p:sp>
        <p:nvSpPr>
          <p:cNvPr id="3" name="Content Placeholder 2"/>
          <p:cNvSpPr>
            <a:spLocks noGrp="1"/>
          </p:cNvSpPr>
          <p:nvPr>
            <p:ph idx="1"/>
          </p:nvPr>
        </p:nvSpPr>
        <p:spPr>
          <a:xfrm>
            <a:off x="381000" y="1295400"/>
            <a:ext cx="8134350" cy="4881563"/>
          </a:xfrm>
        </p:spPr>
        <p:txBody>
          <a:bodyPr>
            <a:normAutofit fontScale="92500" lnSpcReduction="20000"/>
          </a:bodyPr>
          <a:lstStyle/>
          <a:p>
            <a:endParaRPr lang="en-US" sz="1100" b="0" dirty="0">
              <a:solidFill>
                <a:srgbClr val="9CDCFE"/>
              </a:solidFill>
              <a:effectLst/>
              <a:latin typeface="Consolas" panose="020B0609020204030204" pitchFamily="49" charset="0"/>
            </a:endParaRPr>
          </a:p>
          <a:p>
            <a:r>
              <a:rPr lang="en-US" sz="2000" dirty="0">
                <a:latin typeface="Consolas" panose="020B0609020204030204" pitchFamily="49" charset="0"/>
              </a:rPr>
              <a:t>FRONTEND DEPENDENCIES:</a:t>
            </a:r>
          </a:p>
          <a:p>
            <a:r>
              <a:rPr lang="en-US" sz="1400" b="0" dirty="0">
                <a:effectLst/>
                <a:latin typeface="Consolas" panose="020B0609020204030204" pitchFamily="49" charset="0"/>
              </a:rPr>
              <a:t>"react": "^16.9.0",</a:t>
            </a:r>
          </a:p>
          <a:p>
            <a:r>
              <a:rPr lang="en-US" sz="1400" b="0" dirty="0">
                <a:effectLst/>
                <a:latin typeface="Consolas" panose="020B0609020204030204" pitchFamily="49" charset="0"/>
              </a:rPr>
              <a:t>"react-</a:t>
            </a:r>
            <a:r>
              <a:rPr lang="en-US" sz="1400" b="0" dirty="0" err="1">
                <a:effectLst/>
                <a:latin typeface="Consolas" panose="020B0609020204030204" pitchFamily="49" charset="0"/>
              </a:rPr>
              <a:t>dom</a:t>
            </a:r>
            <a:r>
              <a:rPr lang="en-US" sz="1400" b="0" dirty="0">
                <a:effectLst/>
                <a:latin typeface="Consolas" panose="020B0609020204030204" pitchFamily="49" charset="0"/>
              </a:rPr>
              <a:t>": "^16.9.0",</a:t>
            </a:r>
          </a:p>
          <a:p>
            <a:r>
              <a:rPr lang="en-US" sz="1400" b="0" dirty="0">
                <a:effectLst/>
                <a:latin typeface="Consolas" panose="020B0609020204030204" pitchFamily="49" charset="0"/>
              </a:rPr>
              <a:t>"react-redux": "^7.1.1",</a:t>
            </a:r>
          </a:p>
          <a:p>
            <a:r>
              <a:rPr lang="en-US" sz="1400" b="0" dirty="0">
                <a:effectLst/>
                <a:latin typeface="Consolas" panose="020B0609020204030204" pitchFamily="49" charset="0"/>
              </a:rPr>
              <a:t>"react-router-</a:t>
            </a:r>
            <a:r>
              <a:rPr lang="en-US" sz="1400" b="0" dirty="0" err="1">
                <a:effectLst/>
                <a:latin typeface="Consolas" panose="020B0609020204030204" pitchFamily="49" charset="0"/>
              </a:rPr>
              <a:t>dom</a:t>
            </a:r>
            <a:r>
              <a:rPr lang="en-US" sz="1400" b="0" dirty="0">
                <a:effectLst/>
                <a:latin typeface="Consolas" panose="020B0609020204030204" pitchFamily="49" charset="0"/>
              </a:rPr>
              <a:t>": "^5.1.0",</a:t>
            </a:r>
          </a:p>
          <a:p>
            <a:r>
              <a:rPr lang="en-US" sz="1400" b="0" dirty="0">
                <a:effectLst/>
                <a:latin typeface="Consolas" panose="020B0609020204030204" pitchFamily="49" charset="0"/>
              </a:rPr>
              <a:t>"react-scripts": "3.1.2",</a:t>
            </a:r>
          </a:p>
          <a:p>
            <a:r>
              <a:rPr lang="en-US" sz="1400" b="0" dirty="0">
                <a:effectLst/>
                <a:latin typeface="Consolas" panose="020B0609020204030204" pitchFamily="49" charset="0"/>
              </a:rPr>
              <a:t>"redux": "^4.0.4",</a:t>
            </a:r>
          </a:p>
          <a:p>
            <a:r>
              <a:rPr lang="en-US" sz="1400" b="0" dirty="0">
                <a:effectLst/>
                <a:latin typeface="Consolas" panose="020B0609020204030204" pitchFamily="49" charset="0"/>
              </a:rPr>
              <a:t>"redux-</a:t>
            </a:r>
            <a:r>
              <a:rPr lang="en-US" sz="1400" b="0" dirty="0" err="1">
                <a:effectLst/>
                <a:latin typeface="Consolas" panose="020B0609020204030204" pitchFamily="49" charset="0"/>
              </a:rPr>
              <a:t>thunk</a:t>
            </a:r>
            <a:r>
              <a:rPr lang="en-US" sz="1400" b="0" dirty="0">
                <a:effectLst/>
                <a:latin typeface="Consolas" panose="020B0609020204030204" pitchFamily="49" charset="0"/>
              </a:rPr>
              <a:t>": "^2.3.0"</a:t>
            </a:r>
          </a:p>
          <a:p>
            <a:endParaRPr lang="en-IN" sz="1800" dirty="0">
              <a:solidFill>
                <a:srgbClr val="00000A"/>
              </a:solidFill>
              <a:effectLst/>
              <a:latin typeface="Liberation Serif"/>
              <a:ea typeface="Noto Sans CJK SC Regular"/>
              <a:cs typeface="FreeSans"/>
            </a:endParaRPr>
          </a:p>
          <a:p>
            <a:r>
              <a:rPr lang="en-IN" sz="1800" dirty="0">
                <a:solidFill>
                  <a:srgbClr val="00000A"/>
                </a:solidFill>
                <a:latin typeface="Consolas" panose="020B0609020204030204" pitchFamily="49" charset="0"/>
                <a:ea typeface="Noto Sans CJK SC Regular"/>
                <a:cs typeface="FreeSans"/>
              </a:rPr>
              <a:t>BACKEND DEPENDENCIES</a:t>
            </a:r>
            <a:endParaRPr lang="en-IN" sz="1800" dirty="0">
              <a:solidFill>
                <a:srgbClr val="00000A"/>
              </a:solidFill>
              <a:effectLst/>
              <a:latin typeface="Consolas" panose="020B0609020204030204" pitchFamily="49" charset="0"/>
              <a:ea typeface="Noto Sans CJK SC Regular"/>
              <a:cs typeface="FreeSans"/>
            </a:endParaRPr>
          </a:p>
          <a:p>
            <a:r>
              <a:rPr lang="en-US" sz="1400" b="0" dirty="0">
                <a:effectLst/>
                <a:latin typeface="Consolas" panose="020B0609020204030204" pitchFamily="49" charset="0"/>
              </a:rPr>
              <a:t>"</a:t>
            </a:r>
            <a:r>
              <a:rPr lang="en-US" sz="1400" b="0" dirty="0" err="1">
                <a:effectLst/>
                <a:latin typeface="Consolas" panose="020B0609020204030204" pitchFamily="49" charset="0"/>
              </a:rPr>
              <a:t>bcrypt</a:t>
            </a:r>
            <a:r>
              <a:rPr lang="en-US" sz="1400" b="0" dirty="0">
                <a:effectLst/>
                <a:latin typeface="Consolas" panose="020B0609020204030204" pitchFamily="49" charset="0"/>
              </a:rPr>
              <a:t>": "^5.0.0",</a:t>
            </a:r>
          </a:p>
          <a:p>
            <a:r>
              <a:rPr lang="en-US" sz="1400" b="0" dirty="0">
                <a:effectLst/>
                <a:latin typeface="Consolas" panose="020B0609020204030204" pitchFamily="49" charset="0"/>
              </a:rPr>
              <a:t>"</a:t>
            </a:r>
            <a:r>
              <a:rPr lang="en-US" sz="1400" b="0" dirty="0" err="1">
                <a:effectLst/>
                <a:latin typeface="Consolas" panose="020B0609020204030204" pitchFamily="49" charset="0"/>
              </a:rPr>
              <a:t>cors</a:t>
            </a:r>
            <a:r>
              <a:rPr lang="en-US" sz="1400" b="0" dirty="0">
                <a:effectLst/>
                <a:latin typeface="Consolas" panose="020B0609020204030204" pitchFamily="49" charset="0"/>
              </a:rPr>
              <a:t>": "^2.8.5",</a:t>
            </a:r>
          </a:p>
          <a:p>
            <a:r>
              <a:rPr lang="en-US" sz="1400" b="0" dirty="0">
                <a:effectLst/>
                <a:latin typeface="Consolas" panose="020B0609020204030204" pitchFamily="49" charset="0"/>
              </a:rPr>
              <a:t>"express": "^4.17.1",</a:t>
            </a:r>
          </a:p>
          <a:p>
            <a:r>
              <a:rPr lang="en-US" sz="1400" b="0" dirty="0">
                <a:effectLst/>
                <a:latin typeface="Consolas" panose="020B0609020204030204" pitchFamily="49" charset="0"/>
              </a:rPr>
              <a:t>"</a:t>
            </a:r>
            <a:r>
              <a:rPr lang="en-US" sz="1400" b="0" dirty="0" err="1">
                <a:effectLst/>
                <a:latin typeface="Consolas" panose="020B0609020204030204" pitchFamily="49" charset="0"/>
              </a:rPr>
              <a:t>jsonwebtoken</a:t>
            </a:r>
            <a:r>
              <a:rPr lang="en-US" sz="1400" b="0" dirty="0">
                <a:effectLst/>
                <a:latin typeface="Consolas" panose="020B0609020204030204" pitchFamily="49" charset="0"/>
              </a:rPr>
              <a:t>": "^8.5.1",</a:t>
            </a:r>
          </a:p>
          <a:p>
            <a:r>
              <a:rPr lang="en-US" sz="1400" b="0" dirty="0">
                <a:effectLst/>
                <a:latin typeface="Consolas" panose="020B0609020204030204" pitchFamily="49" charset="0"/>
              </a:rPr>
              <a:t>"mongoose": "^5.7.1",</a:t>
            </a:r>
          </a:p>
          <a:p>
            <a:r>
              <a:rPr lang="en-US" sz="1400" b="0" dirty="0">
                <a:effectLst/>
                <a:latin typeface="Consolas" panose="020B0609020204030204" pitchFamily="49" charset="0"/>
              </a:rPr>
              <a:t>"</a:t>
            </a:r>
            <a:r>
              <a:rPr lang="en-US" sz="1400" b="0" dirty="0" err="1">
                <a:effectLst/>
                <a:latin typeface="Consolas" panose="020B0609020204030204" pitchFamily="49" charset="0"/>
              </a:rPr>
              <a:t>nodemon</a:t>
            </a:r>
            <a:r>
              <a:rPr lang="en-US" sz="1400" b="0" dirty="0">
                <a:effectLst/>
                <a:latin typeface="Consolas" panose="020B0609020204030204" pitchFamily="49" charset="0"/>
              </a:rPr>
              <a:t>": "^1.19.2“</a:t>
            </a:r>
          </a:p>
          <a:p>
            <a:endParaRPr lang="en-US" sz="1400" dirty="0">
              <a:latin typeface="Consolas" panose="020B0609020204030204" pitchFamily="49" charset="0"/>
            </a:endParaRPr>
          </a:p>
          <a:p>
            <a:r>
              <a:rPr lang="en-US" sz="1400" b="0" dirty="0">
                <a:effectLst/>
                <a:latin typeface="Consolas" panose="020B0609020204030204" pitchFamily="49" charset="0"/>
              </a:rPr>
              <a:t>Also used Postman to send </a:t>
            </a:r>
            <a:r>
              <a:rPr lang="en-US" sz="1400" b="0" dirty="0" err="1">
                <a:effectLst/>
                <a:latin typeface="Consolas" panose="020B0609020204030204" pitchFamily="49" charset="0"/>
              </a:rPr>
              <a:t>api</a:t>
            </a:r>
            <a:r>
              <a:rPr lang="en-US" sz="1400" b="0" dirty="0">
                <a:effectLst/>
                <a:latin typeface="Consolas" panose="020B0609020204030204" pitchFamily="49" charset="0"/>
              </a:rPr>
              <a:t> requests to the backend.</a:t>
            </a:r>
          </a:p>
          <a:p>
            <a:endParaRPr lang="en-IN" sz="1800" dirty="0">
              <a:solidFill>
                <a:srgbClr val="00000A"/>
              </a:solidFill>
              <a:effectLst/>
              <a:latin typeface="Liberation Serif"/>
              <a:ea typeface="Noto Sans CJK SC Regular"/>
              <a:cs typeface="Free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Website Home Page</a:t>
            </a:r>
            <a:endParaRPr lang="en-GB" dirty="0"/>
          </a:p>
        </p:txBody>
      </p:sp>
      <p:pic>
        <p:nvPicPr>
          <p:cNvPr id="5" name="Content Placeholder 4">
            <a:extLst>
              <a:ext uri="{FF2B5EF4-FFF2-40B4-BE49-F238E27FC236}">
                <a16:creationId xmlns:a16="http://schemas.microsoft.com/office/drawing/2014/main" id="{1FD23255-ABEF-46D8-BD0A-6FC43CEA1D02}"/>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3341167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Page : Displaying all events</a:t>
            </a:r>
            <a:endParaRPr lang="en-GB" dirty="0"/>
          </a:p>
        </p:txBody>
      </p:sp>
      <p:pic>
        <p:nvPicPr>
          <p:cNvPr id="7" name="Content Placeholder 6">
            <a:extLst>
              <a:ext uri="{FF2B5EF4-FFF2-40B4-BE49-F238E27FC236}">
                <a16:creationId xmlns:a16="http://schemas.microsoft.com/office/drawing/2014/main" id="{B6C7C086-40B9-4B62-8239-BA183403B4E4}"/>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267936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based on category</a:t>
            </a:r>
            <a:endParaRPr lang="en-GB" dirty="0"/>
          </a:p>
        </p:txBody>
      </p:sp>
      <p:pic>
        <p:nvPicPr>
          <p:cNvPr id="5" name="Content Placeholder 4">
            <a:extLst>
              <a:ext uri="{FF2B5EF4-FFF2-40B4-BE49-F238E27FC236}">
                <a16:creationId xmlns:a16="http://schemas.microsoft.com/office/drawing/2014/main" id="{EA75D80E-B46F-4D8E-B2C6-6E8FD0DE4067}"/>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362039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based on price low to high</a:t>
            </a:r>
            <a:endParaRPr lang="en-GB" dirty="0"/>
          </a:p>
        </p:txBody>
      </p:sp>
      <p:pic>
        <p:nvPicPr>
          <p:cNvPr id="9" name="Content Placeholder 8">
            <a:extLst>
              <a:ext uri="{FF2B5EF4-FFF2-40B4-BE49-F238E27FC236}">
                <a16:creationId xmlns:a16="http://schemas.microsoft.com/office/drawing/2014/main" id="{D7E76DAA-BCD7-4F2F-8EA9-878BC107783B}"/>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355111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based on price high to low</a:t>
            </a:r>
            <a:endParaRPr lang="en-GB" dirty="0"/>
          </a:p>
        </p:txBody>
      </p:sp>
      <p:pic>
        <p:nvPicPr>
          <p:cNvPr id="6" name="Content Placeholder 5">
            <a:extLst>
              <a:ext uri="{FF2B5EF4-FFF2-40B4-BE49-F238E27FC236}">
                <a16:creationId xmlns:a16="http://schemas.microsoft.com/office/drawing/2014/main" id="{27971793-F70B-4895-9E11-EC7D12B46752}"/>
              </a:ext>
            </a:extLst>
          </p:cNvPr>
          <p:cNvPicPr>
            <a:picLocks noGrp="1" noChangeAspect="1"/>
          </p:cNvPicPr>
          <p:nvPr>
            <p:ph idx="1"/>
          </p:nvPr>
        </p:nvPicPr>
        <p:blipFill rotWithShape="1">
          <a:blip r:embed="rId2"/>
          <a:srcRect b="5363"/>
          <a:stretch/>
        </p:blipFill>
        <p:spPr>
          <a:xfrm>
            <a:off x="704144" y="1825625"/>
            <a:ext cx="7735712" cy="4117975"/>
          </a:xfrm>
        </p:spPr>
      </p:pic>
    </p:spTree>
    <p:extLst>
      <p:ext uri="{BB962C8B-B14F-4D97-AF65-F5344CB8AC3E}">
        <p14:creationId xmlns:p14="http://schemas.microsoft.com/office/powerpoint/2010/main" val="1652652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 down menu </a:t>
            </a:r>
            <a:endParaRPr lang="en-GB" dirty="0"/>
          </a:p>
        </p:txBody>
      </p:sp>
      <p:sp>
        <p:nvSpPr>
          <p:cNvPr id="16" name="Content Placeholder 15">
            <a:extLst>
              <a:ext uri="{FF2B5EF4-FFF2-40B4-BE49-F238E27FC236}">
                <a16:creationId xmlns:a16="http://schemas.microsoft.com/office/drawing/2014/main" id="{F084F24E-4AA6-4CE9-9C9B-1362953BFF86}"/>
              </a:ext>
            </a:extLst>
          </p:cNvPr>
          <p:cNvSpPr>
            <a:spLocks noGrp="1"/>
          </p:cNvSpPr>
          <p:nvPr>
            <p:ph idx="1"/>
          </p:nvPr>
        </p:nvSpPr>
        <p:spPr>
          <a:xfrm>
            <a:off x="628650" y="1600200"/>
            <a:ext cx="7886700" cy="4576763"/>
          </a:xfrm>
        </p:spPr>
        <p:txBody>
          <a:bodyPr/>
          <a:lstStyle/>
          <a:p>
            <a:r>
              <a:rPr lang="en-US" dirty="0"/>
              <a:t>Before logging in</a:t>
            </a:r>
          </a:p>
          <a:p>
            <a:endParaRPr lang="en-US" dirty="0"/>
          </a:p>
          <a:p>
            <a:endParaRPr lang="en-US" dirty="0"/>
          </a:p>
          <a:p>
            <a:endParaRPr lang="en-US" dirty="0"/>
          </a:p>
          <a:p>
            <a:endParaRPr lang="en-US" dirty="0"/>
          </a:p>
          <a:p>
            <a:endParaRPr lang="en-US" dirty="0"/>
          </a:p>
          <a:p>
            <a:r>
              <a:rPr lang="en-US" dirty="0"/>
              <a:t>After logging in</a:t>
            </a:r>
          </a:p>
          <a:p>
            <a:endParaRPr lang="en-US" dirty="0"/>
          </a:p>
        </p:txBody>
      </p:sp>
      <p:pic>
        <p:nvPicPr>
          <p:cNvPr id="21" name="Picture 20">
            <a:extLst>
              <a:ext uri="{FF2B5EF4-FFF2-40B4-BE49-F238E27FC236}">
                <a16:creationId xmlns:a16="http://schemas.microsoft.com/office/drawing/2014/main" id="{70944986-E880-4FA9-BE19-07DFF7E04EC3}"/>
              </a:ext>
            </a:extLst>
          </p:cNvPr>
          <p:cNvPicPr>
            <a:picLocks noChangeAspect="1"/>
          </p:cNvPicPr>
          <p:nvPr/>
        </p:nvPicPr>
        <p:blipFill rotWithShape="1">
          <a:blip r:embed="rId3"/>
          <a:srcRect l="65008" b="61852"/>
          <a:stretch/>
        </p:blipFill>
        <p:spPr>
          <a:xfrm>
            <a:off x="762000" y="4411622"/>
            <a:ext cx="2759710" cy="1692355"/>
          </a:xfrm>
          <a:prstGeom prst="rect">
            <a:avLst/>
          </a:prstGeom>
        </p:spPr>
      </p:pic>
      <p:pic>
        <p:nvPicPr>
          <p:cNvPr id="23" name="Picture 22">
            <a:extLst>
              <a:ext uri="{FF2B5EF4-FFF2-40B4-BE49-F238E27FC236}">
                <a16:creationId xmlns:a16="http://schemas.microsoft.com/office/drawing/2014/main" id="{FE0A13F8-3A32-44C8-8F82-9137C356911B}"/>
              </a:ext>
            </a:extLst>
          </p:cNvPr>
          <p:cNvPicPr>
            <a:picLocks noChangeAspect="1"/>
          </p:cNvPicPr>
          <p:nvPr/>
        </p:nvPicPr>
        <p:blipFill rotWithShape="1">
          <a:blip r:embed="rId4"/>
          <a:srcRect l="65686" b="61852"/>
          <a:stretch/>
        </p:blipFill>
        <p:spPr>
          <a:xfrm>
            <a:off x="761999" y="2033875"/>
            <a:ext cx="2759709" cy="1725802"/>
          </a:xfrm>
          <a:prstGeom prst="rect">
            <a:avLst/>
          </a:prstGeom>
        </p:spPr>
      </p:pic>
    </p:spTree>
    <p:extLst>
      <p:ext uri="{BB962C8B-B14F-4D97-AF65-F5344CB8AC3E}">
        <p14:creationId xmlns:p14="http://schemas.microsoft.com/office/powerpoint/2010/main" val="12980555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226</TotalTime>
  <Words>490</Words>
  <Application>Microsoft Office PowerPoint</Application>
  <PresentationFormat>On-screen Show (4:3)</PresentationFormat>
  <Paragraphs>73</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Consolas</vt:lpstr>
      <vt:lpstr>Liberation Serif</vt:lpstr>
      <vt:lpstr>Times New Roman</vt:lpstr>
      <vt:lpstr>Office Theme</vt:lpstr>
      <vt:lpstr>UE19CS204 – Web Technologies Mini Project</vt:lpstr>
      <vt:lpstr>Abstract</vt:lpstr>
      <vt:lpstr>Technologies Used</vt:lpstr>
      <vt:lpstr>Website Home Page</vt:lpstr>
      <vt:lpstr>Home Page : Displaying all events</vt:lpstr>
      <vt:lpstr>Filter based on category</vt:lpstr>
      <vt:lpstr>Filter based on price low to high</vt:lpstr>
      <vt:lpstr>Filter based on price high to low</vt:lpstr>
      <vt:lpstr>Drop down menu </vt:lpstr>
      <vt:lpstr>Log in page</vt:lpstr>
      <vt:lpstr>Sign up page</vt:lpstr>
      <vt:lpstr>Forgot password page</vt:lpstr>
      <vt:lpstr>Event description page</vt:lpstr>
      <vt:lpstr>Cart and changing quantity</vt:lpstr>
      <vt:lpstr>Entering order details</vt:lpstr>
      <vt:lpstr>Booking summary</vt:lpstr>
      <vt:lpstr>Payment options</vt:lpstr>
      <vt:lpstr>Booking confirmation page</vt:lpstr>
      <vt:lpstr>Previous orders page</vt:lpstr>
      <vt:lpstr>Member 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UE19CS204 – Web Technologies Mini Project</dc:title>
  <dc:creator>VJ</dc:creator>
  <cp:lastModifiedBy>Raeesa Tanseen</cp:lastModifiedBy>
  <cp:revision>12</cp:revision>
  <dcterms:created xsi:type="dcterms:W3CDTF">2020-11-18T05:59:33Z</dcterms:created>
  <dcterms:modified xsi:type="dcterms:W3CDTF">2020-12-12T18:15:15Z</dcterms:modified>
</cp:coreProperties>
</file>